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7" r:id="rId6"/>
    <p:sldId id="268" r:id="rId7"/>
    <p:sldId id="269" r:id="rId8"/>
    <p:sldId id="270" r:id="rId9"/>
    <p:sldId id="261" r:id="rId10"/>
    <p:sldId id="262" r:id="rId11"/>
    <p:sldId id="263" r:id="rId12"/>
    <p:sldId id="264" r:id="rId13"/>
    <p:sldId id="265" r:id="rId14"/>
    <p:sldId id="271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7A077-2C16-48D2-9793-C38E40B322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0B8917-887C-4D66-81F9-195ECA1A73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F5E61-2831-4DF0-8487-99597F767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B9729-2D96-41AF-9C08-4CDA0329A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978D4-CD9B-46DF-A607-8D1C6DAE4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43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03442-5B70-40C4-90C3-3CEF1730B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BDC465-372D-4F6B-A838-90B86A43EB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05301-DBD1-499A-8CCB-B7B5BB4DF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8323D-6DCF-42FB-A3A4-D5A5E6631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E45D7-FDE3-46A7-986C-2E9FD351F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026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8A16D-2811-4D24-9FB8-FFE39FF1CE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F1FF45-48A9-419A-83D7-B2ACD2401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B79D78-51C5-4E4E-99FD-DDA5889F3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847933-789B-4BE1-95D5-C47159149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352BD-3FB1-4C4C-88E1-B4B3A4D78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063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6BC60-46A0-49CD-8C14-881FBF5A8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6E82C-0AF1-4A3B-A646-6D66F865E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AC88A-24E1-4160-AE65-74931F917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B8309-BC8A-41DE-98D5-77A1E25AC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53ACC-47F1-4297-9AE7-9B96AFFC1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29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391D7-E312-451B-B640-D73273147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12E86-455A-4092-9864-06FEF52E2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690E5-822D-464A-BF96-74905B0A1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E3ACF-7CDC-4CF2-9AD1-0B14B5AE8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BA5DC-4CA2-4762-BA41-0DA57C5CC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40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067D2-B274-4899-967E-DFADA4848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2E244-C503-42C9-9BFC-56C43A23F4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DD1F4-5B2F-4DBC-BE2C-68244089F2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C69611-4DB4-4B2F-8952-80816DCCD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B3BA1C-3086-475A-9D6F-A60FB9D59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FFB2E9-7EC4-4C0D-B015-73C6FAA49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29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B9813-C916-4D1F-97C3-DD101FF9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396AE1-2113-42A0-93E0-769A50EB2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B6CC98-2146-4F21-9FA7-ED9296D2E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A7DAEF-BE93-461E-BEF0-A4A2F1E227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D6D541-3FBD-404D-8624-14EF1675F9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416CE7-0B88-4E03-A3D0-E246D064A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70FC48-AD68-4C1A-963A-32072021E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DDAEED-7934-4FEA-946E-22A058124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872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726A4-B515-4EB0-BE0B-0A41FEC61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B59721-6946-4905-9E1F-293673663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2D0C44-1CBD-4374-8C3A-D652A29E3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0A13E3-FE98-4C95-8BC4-BC800333C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888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86E329-EAFA-4FCE-AC6B-EB2912D71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BAE8AA-670E-416F-BC77-85A3723F3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4F40B6-D608-4F1F-BC03-756FB24E6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814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FCF4B-417B-48E4-836D-9967A2956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46C64-A1E8-43E5-B3CD-EC707AE2A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B640DD-64EB-4CE9-B580-0C636C036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262CFE-7ADE-40BB-82F9-FA5F78171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236CBD-18E0-4FEB-B3FF-FDF2A33D1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7FE2BA-478C-4670-A064-670262282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649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F7E51-86CE-45EF-BD23-6417D1D82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29BFC7-57E8-4233-97A7-77CD90B953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DFB9E7-4F98-467B-BF9F-531C5D81C6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EED2B6-8EEC-4253-8DDF-125CB0391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9D54E4-DFBA-4B3F-B6EE-713758284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F0EC5C-7048-4B2E-AE46-7C6941D10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80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3CF2EC-61B4-42CE-8257-1F9C88128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29FF5-A448-4A8A-9173-0C65B7F1D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1A099-39DF-4946-B558-F1DB5A0480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F15A0-4AE1-46AD-BB9B-A0B543FFF8FB}" type="datetimeFigureOut">
              <a:rPr lang="en-US" smtClean="0"/>
              <a:t>5/6/2019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8B74D-7794-4221-B42C-DDB10C0E77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B6C94A-5229-402D-8AF8-73775CA89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B345D-5744-458C-96C6-021808623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242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02D3C-10C8-41C0-BC44-915085DC15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Doppler Radar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09E38D-3969-40C5-9C5A-389C1602E1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Ashton Knight, Kenn Brown, Liam Crowley, Ryan Gill</a:t>
            </a:r>
          </a:p>
        </p:txBody>
      </p:sp>
    </p:spTree>
    <p:extLst>
      <p:ext uri="{BB962C8B-B14F-4D97-AF65-F5344CB8AC3E}">
        <p14:creationId xmlns:p14="http://schemas.microsoft.com/office/powerpoint/2010/main" val="3646673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1A908-2A4C-4DC9-ACD2-5EAA12FF6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 Conditioning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D723F-C7C0-4078-AEFE-3E085A535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Talk about AGC and filters (high pass to get rid of dc and low pass to get rid of anti-aliasing) on our PCB</a:t>
            </a:r>
          </a:p>
          <a:p>
            <a:r>
              <a:rPr lang="en-US" dirty="0"/>
              <a:t>Not Ryan</a:t>
            </a:r>
          </a:p>
        </p:txBody>
      </p:sp>
    </p:spTree>
    <p:extLst>
      <p:ext uri="{BB962C8B-B14F-4D97-AF65-F5344CB8AC3E}">
        <p14:creationId xmlns:p14="http://schemas.microsoft.com/office/powerpoint/2010/main" val="2216467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E4662-3490-460B-9BBA-20EDF929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and Velocity Detection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3D8FDD-F5FA-4FA5-A196-04908EA3D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88903"/>
            <a:ext cx="6370599" cy="4762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04AFF4-50AE-4EFA-95F0-A8B61B780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1456" y="1488903"/>
            <a:ext cx="6370599" cy="4762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800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5470-8259-46FF-8437-3E3AB7EFC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578D32-AFF8-4640-BCD1-4DAE906E9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04" y="1423588"/>
            <a:ext cx="5808959" cy="43427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9BF464-2CF9-4F6D-B410-43E54BD72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9774" y="1423588"/>
            <a:ext cx="5808959" cy="434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37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BF0BB-8CAD-46FA-A3B8-0BD0E93F9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506761-4733-4885-9CED-BE528470F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4299"/>
            <a:ext cx="6096020" cy="4557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DFC979-8ED4-4553-9A13-89C8A6805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80" y="1274299"/>
            <a:ext cx="6096020" cy="4557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749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5F200-6634-461F-9526-20973A7F5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3" name="IMG_8815">
            <a:hlinkClick r:id="" action="ppaction://media"/>
            <a:extLst>
              <a:ext uri="{FF2B5EF4-FFF2-40B4-BE49-F238E27FC236}">
                <a16:creationId xmlns:a16="http://schemas.microsoft.com/office/drawing/2014/main" id="{1B03E74A-E1F6-432B-A285-4A32A85263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320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0431-4809-48DC-8BF4-EF2420C4EA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D94501-0DBA-4346-92F7-71B0B95E45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765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76F18-2EBB-49A3-9CF8-138DFD071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592A34-BDAB-4154-8386-F823B9211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Customer Requirements:</a:t>
            </a:r>
          </a:p>
          <a:p>
            <a:pPr lvl="1"/>
            <a:r>
              <a:rPr lang="en-US" dirty="0"/>
              <a:t>Build a speed gun using the HB-100 doppler radar module</a:t>
            </a:r>
          </a:p>
          <a:p>
            <a:pPr lvl="1"/>
            <a:r>
              <a:rPr lang="en-US" dirty="0"/>
              <a:t>Radar should have an accuracy of +/- 5 mph</a:t>
            </a:r>
          </a:p>
          <a:p>
            <a:pPr lvl="1"/>
            <a:r>
              <a:rPr lang="en-US" dirty="0"/>
              <a:t>Radar should have a friendly user interface</a:t>
            </a:r>
          </a:p>
          <a:p>
            <a:pPr lvl="1"/>
            <a:r>
              <a:rPr lang="en-US" dirty="0"/>
              <a:t>Radar should use radar signal processing to be able to accurately measure the speed of the vehicle</a:t>
            </a:r>
          </a:p>
          <a:p>
            <a:r>
              <a:rPr lang="en-US" dirty="0"/>
              <a:t>Our Added Requirements:</a:t>
            </a:r>
          </a:p>
          <a:p>
            <a:pPr lvl="1"/>
            <a:r>
              <a:rPr lang="en-US" dirty="0"/>
              <a:t>Radar should be able to measure speeds between 5 and 50 mph</a:t>
            </a:r>
          </a:p>
          <a:p>
            <a:pPr lvl="1"/>
            <a:r>
              <a:rPr lang="en-US" dirty="0"/>
              <a:t>Radar should be able to measure speeds of targets between a range of 5 feet and 50 feet</a:t>
            </a:r>
          </a:p>
        </p:txBody>
      </p:sp>
    </p:spTree>
    <p:extLst>
      <p:ext uri="{BB962C8B-B14F-4D97-AF65-F5344CB8AC3E}">
        <p14:creationId xmlns:p14="http://schemas.microsoft.com/office/powerpoint/2010/main" val="117486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F74F5-70B8-4EFF-89D0-30D5C2CDD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75421D-8135-40C3-BB44-1E9B922E925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Minimum sampling frequency = </a:t>
                </a:r>
                <a:r>
                  <a:rPr lang="en-US" b="1" dirty="0"/>
                  <a:t>3.137 kHz </a:t>
                </a:r>
                <a:r>
                  <a:rPr lang="en-US" dirty="0"/>
                  <a:t>(using 5 kHz)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𝑓𝑠h𝑖𝑓𝑡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𝑚𝑎𝑥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2∗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=1.5685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𝑘𝐻𝑧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Minimum Coherent Processing Interval (CPI) = </a:t>
                </a:r>
                <a:r>
                  <a:rPr lang="en-US" b="1" dirty="0"/>
                  <a:t>3.2 </a:t>
                </a:r>
                <a:r>
                  <a:rPr lang="en-US" b="1" dirty="0" err="1"/>
                  <a:t>ms</a:t>
                </a:r>
                <a:r>
                  <a:rPr lang="en-US" b="1" dirty="0"/>
                  <a:t> </a:t>
                </a:r>
                <a:r>
                  <a:rPr lang="en-US" dirty="0"/>
                  <a:t>(using 500 </a:t>
                </a:r>
                <a:r>
                  <a:rPr lang="en-US" dirty="0" err="1"/>
                  <a:t>ms</a:t>
                </a:r>
                <a:r>
                  <a:rPr lang="en-US" dirty="0"/>
                  <a:t>)</a:t>
                </a:r>
                <a:endParaRPr lang="en-US" b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𝐶𝑃𝐼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𝑎𝑐𝑐𝑢𝑟𝑎𝑐𝑦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2∗2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𝑎𝑐𝑐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b="0" dirty="0"/>
              </a:p>
              <a:p>
                <a:r>
                  <a:rPr lang="en-US" dirty="0"/>
                  <a:t>Minimum Required Gain = </a:t>
                </a:r>
                <a:r>
                  <a:rPr lang="en-US" b="1" dirty="0"/>
                  <a:t>80 dB </a:t>
                </a:r>
                <a:r>
                  <a:rPr lang="en-US" dirty="0"/>
                  <a:t>= 10 kV/V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𝐺𝑎𝑖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𝑚𝑖𝑛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𝑟𝑎𝑛𝑔𝑒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𝑎𝑛𝑡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𝑚𝑖𝑥𝑒𝑟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𝑅𝐶𝑆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+10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𝑑𝐵</m:t>
                      </m:r>
                    </m:oMath>
                  </m:oMathPara>
                </a14:m>
                <a:endParaRPr lang="en-US" dirty="0"/>
              </a:p>
              <a:p>
                <a:pPr lvl="1"/>
                <a:r>
                  <a:rPr lang="en-US" dirty="0" err="1"/>
                  <a:t>Lrange</a:t>
                </a:r>
                <a:r>
                  <a:rPr lang="en-US" dirty="0"/>
                  <a:t> = 50 dB, Gant = -5 </a:t>
                </a:r>
                <a:r>
                  <a:rPr lang="en-US" dirty="0" err="1"/>
                  <a:t>dBi</a:t>
                </a:r>
                <a:r>
                  <a:rPr lang="en-US" dirty="0"/>
                  <a:t>, </a:t>
                </a:r>
                <a:r>
                  <a:rPr lang="en-US" dirty="0" err="1"/>
                  <a:t>Lmixer</a:t>
                </a:r>
                <a:r>
                  <a:rPr lang="en-US" dirty="0"/>
                  <a:t> = 10 dB, RCS = 0 </a:t>
                </a:r>
                <a:r>
                  <a:rPr lang="en-US" dirty="0" err="1"/>
                  <a:t>dBsm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75421D-8135-40C3-BB44-1E9B922E925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3489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B8FE8-0527-46E1-86A1-A52D4110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Diagram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3B1080-F3B2-49BD-AEA8-144450520614}"/>
              </a:ext>
            </a:extLst>
          </p:cNvPr>
          <p:cNvSpPr/>
          <p:nvPr/>
        </p:nvSpPr>
        <p:spPr>
          <a:xfrm>
            <a:off x="5264022" y="1894114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Waveform Generation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61642C-0F9B-4D77-AE7C-5E01C5582AA9}"/>
              </a:ext>
            </a:extLst>
          </p:cNvPr>
          <p:cNvSpPr/>
          <p:nvPr/>
        </p:nvSpPr>
        <p:spPr>
          <a:xfrm>
            <a:off x="3051111" y="1894115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T/R Switch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B2A498-9CBD-4D69-AD9E-218E499B0615}"/>
              </a:ext>
            </a:extLst>
          </p:cNvPr>
          <p:cNvSpPr/>
          <p:nvPr/>
        </p:nvSpPr>
        <p:spPr>
          <a:xfrm>
            <a:off x="838200" y="1894116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Antenna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5677A-B9F4-4957-85A3-704A17F6A5B7}"/>
              </a:ext>
            </a:extLst>
          </p:cNvPr>
          <p:cNvSpPr/>
          <p:nvPr/>
        </p:nvSpPr>
        <p:spPr>
          <a:xfrm>
            <a:off x="838200" y="3429000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Down converter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498E5A-EAC3-4100-94FC-C6E316968854}"/>
              </a:ext>
            </a:extLst>
          </p:cNvPr>
          <p:cNvSpPr/>
          <p:nvPr/>
        </p:nvSpPr>
        <p:spPr>
          <a:xfrm>
            <a:off x="7424059" y="3429000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A/D Converter</a:t>
            </a:r>
          </a:p>
          <a:p>
            <a:pPr algn="ctr"/>
            <a:r>
              <a:rPr lang="en-US" dirty="0"/>
              <a:t>(Arduino Mega)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BF567A-A1E6-4E70-B1B9-2B88C66ED543}"/>
              </a:ext>
            </a:extLst>
          </p:cNvPr>
          <p:cNvSpPr/>
          <p:nvPr/>
        </p:nvSpPr>
        <p:spPr>
          <a:xfrm>
            <a:off x="3051111" y="3429002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Amplification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4F1846-4B70-4C9A-9FDE-D30910CEC039}"/>
              </a:ext>
            </a:extLst>
          </p:cNvPr>
          <p:cNvSpPr/>
          <p:nvPr/>
        </p:nvSpPr>
        <p:spPr>
          <a:xfrm>
            <a:off x="5264022" y="3429001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8969F1-1569-4CC4-8CFB-F89CB493B600}"/>
              </a:ext>
            </a:extLst>
          </p:cNvPr>
          <p:cNvSpPr/>
          <p:nvPr/>
        </p:nvSpPr>
        <p:spPr>
          <a:xfrm>
            <a:off x="7424059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Detection / Thresholding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B9EBCE-5288-4963-9087-872A20E86ECF}"/>
              </a:ext>
            </a:extLst>
          </p:cNvPr>
          <p:cNvSpPr/>
          <p:nvPr/>
        </p:nvSpPr>
        <p:spPr>
          <a:xfrm>
            <a:off x="5264022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FFT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2B2A33-40AE-42C1-8973-11AA9A9FF2AE}"/>
              </a:ext>
            </a:extLst>
          </p:cNvPr>
          <p:cNvSpPr/>
          <p:nvPr/>
        </p:nvSpPr>
        <p:spPr>
          <a:xfrm>
            <a:off x="3051111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Velocity Detection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D82862-78AB-418D-AE82-B3E0A33C2C3C}"/>
              </a:ext>
            </a:extLst>
          </p:cNvPr>
          <p:cNvSpPr/>
          <p:nvPr/>
        </p:nvSpPr>
        <p:spPr>
          <a:xfrm>
            <a:off x="838200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Display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1DE07F8-8676-44F4-B51F-0AB594296DF7}"/>
              </a:ext>
            </a:extLst>
          </p:cNvPr>
          <p:cNvCxnSpPr>
            <a:stCxn id="6" idx="3"/>
            <a:endCxn id="5" idx="1"/>
          </p:cNvCxnSpPr>
          <p:nvPr/>
        </p:nvCxnSpPr>
        <p:spPr>
          <a:xfrm flipV="1">
            <a:off x="2555032" y="2383973"/>
            <a:ext cx="496079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29D7CCA-847C-48CA-9BB7-12BF0C5AE96F}"/>
              </a:ext>
            </a:extLst>
          </p:cNvPr>
          <p:cNvCxnSpPr>
            <a:stCxn id="4" idx="1"/>
            <a:endCxn id="5" idx="3"/>
          </p:cNvCxnSpPr>
          <p:nvPr/>
        </p:nvCxnSpPr>
        <p:spPr>
          <a:xfrm flipH="1">
            <a:off x="4767943" y="2383972"/>
            <a:ext cx="49607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63A9DCD-F959-4831-B301-104F776B03C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1696616" y="2873830"/>
            <a:ext cx="2212911" cy="5551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08682F5-F6A4-4CF6-BB36-2441EED1DC51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2555032" y="3918858"/>
            <a:ext cx="496079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5222E59-1131-4E47-8448-67A90CFC573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4767943" y="3918859"/>
            <a:ext cx="49607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6EE8909-8909-464D-9300-E1F793AD9906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 flipV="1">
            <a:off x="6980854" y="3918858"/>
            <a:ext cx="443205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AF98DCA-DD2A-4DF9-85D4-8167192C354B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>
            <a:off x="8282475" y="4408715"/>
            <a:ext cx="0" cy="5551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51D0BD9-1785-4B99-AC80-BDA02C150ABD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>
            <a:off x="6980854" y="5453746"/>
            <a:ext cx="4432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2749BE4-4BAC-4FC5-BBD2-F0020BFD7201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flipH="1">
            <a:off x="4767943" y="5453746"/>
            <a:ext cx="4960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11B0054-EF5D-4A37-A8E8-22C4DD0FA63F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2555032" y="5453746"/>
            <a:ext cx="4960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2885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B8FE8-0527-46E1-86A1-A52D4110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Diagram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3B1080-F3B2-49BD-AEA8-144450520614}"/>
              </a:ext>
            </a:extLst>
          </p:cNvPr>
          <p:cNvSpPr/>
          <p:nvPr/>
        </p:nvSpPr>
        <p:spPr>
          <a:xfrm>
            <a:off x="5264022" y="1894114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Waveform Generation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61642C-0F9B-4D77-AE7C-5E01C5582AA9}"/>
              </a:ext>
            </a:extLst>
          </p:cNvPr>
          <p:cNvSpPr/>
          <p:nvPr/>
        </p:nvSpPr>
        <p:spPr>
          <a:xfrm>
            <a:off x="3051111" y="1894115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T/R Switch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B2A498-9CBD-4D69-AD9E-218E499B0615}"/>
              </a:ext>
            </a:extLst>
          </p:cNvPr>
          <p:cNvSpPr/>
          <p:nvPr/>
        </p:nvSpPr>
        <p:spPr>
          <a:xfrm>
            <a:off x="838200" y="1894116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Antenna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5677A-B9F4-4957-85A3-704A17F6A5B7}"/>
              </a:ext>
            </a:extLst>
          </p:cNvPr>
          <p:cNvSpPr/>
          <p:nvPr/>
        </p:nvSpPr>
        <p:spPr>
          <a:xfrm>
            <a:off x="838200" y="3429000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Down converter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498E5A-EAC3-4100-94FC-C6E316968854}"/>
              </a:ext>
            </a:extLst>
          </p:cNvPr>
          <p:cNvSpPr/>
          <p:nvPr/>
        </p:nvSpPr>
        <p:spPr>
          <a:xfrm>
            <a:off x="7424059" y="3429000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A/D Converter</a:t>
            </a:r>
          </a:p>
          <a:p>
            <a:pPr algn="ctr"/>
            <a:r>
              <a:rPr lang="en-US" dirty="0"/>
              <a:t>(Arduino Mega)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BF567A-A1E6-4E70-B1B9-2B88C66ED543}"/>
              </a:ext>
            </a:extLst>
          </p:cNvPr>
          <p:cNvSpPr/>
          <p:nvPr/>
        </p:nvSpPr>
        <p:spPr>
          <a:xfrm>
            <a:off x="3051111" y="3429002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Amplification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4F1846-4B70-4C9A-9FDE-D30910CEC039}"/>
              </a:ext>
            </a:extLst>
          </p:cNvPr>
          <p:cNvSpPr/>
          <p:nvPr/>
        </p:nvSpPr>
        <p:spPr>
          <a:xfrm>
            <a:off x="5264022" y="3429001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8969F1-1569-4CC4-8CFB-F89CB493B600}"/>
              </a:ext>
            </a:extLst>
          </p:cNvPr>
          <p:cNvSpPr/>
          <p:nvPr/>
        </p:nvSpPr>
        <p:spPr>
          <a:xfrm>
            <a:off x="7424059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Detection / Thresholding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B9EBCE-5288-4963-9087-872A20E86ECF}"/>
              </a:ext>
            </a:extLst>
          </p:cNvPr>
          <p:cNvSpPr/>
          <p:nvPr/>
        </p:nvSpPr>
        <p:spPr>
          <a:xfrm>
            <a:off x="5264022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FFT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2B2A33-40AE-42C1-8973-11AA9A9FF2AE}"/>
              </a:ext>
            </a:extLst>
          </p:cNvPr>
          <p:cNvSpPr/>
          <p:nvPr/>
        </p:nvSpPr>
        <p:spPr>
          <a:xfrm>
            <a:off x="3051111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Velocity Detection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D82862-78AB-418D-AE82-B3E0A33C2C3C}"/>
              </a:ext>
            </a:extLst>
          </p:cNvPr>
          <p:cNvSpPr/>
          <p:nvPr/>
        </p:nvSpPr>
        <p:spPr>
          <a:xfrm>
            <a:off x="838200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Display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1DE07F8-8676-44F4-B51F-0AB594296DF7}"/>
              </a:ext>
            </a:extLst>
          </p:cNvPr>
          <p:cNvCxnSpPr>
            <a:stCxn id="6" idx="3"/>
            <a:endCxn id="5" idx="1"/>
          </p:cNvCxnSpPr>
          <p:nvPr/>
        </p:nvCxnSpPr>
        <p:spPr>
          <a:xfrm flipV="1">
            <a:off x="2555032" y="2383973"/>
            <a:ext cx="496079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29D7CCA-847C-48CA-9BB7-12BF0C5AE96F}"/>
              </a:ext>
            </a:extLst>
          </p:cNvPr>
          <p:cNvCxnSpPr>
            <a:stCxn id="4" idx="1"/>
            <a:endCxn id="5" idx="3"/>
          </p:cNvCxnSpPr>
          <p:nvPr/>
        </p:nvCxnSpPr>
        <p:spPr>
          <a:xfrm flipH="1">
            <a:off x="4767943" y="2383972"/>
            <a:ext cx="49607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63A9DCD-F959-4831-B301-104F776B03C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1696616" y="2873830"/>
            <a:ext cx="2212911" cy="5551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08682F5-F6A4-4CF6-BB36-2441EED1DC51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2555032" y="3918858"/>
            <a:ext cx="496079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5222E59-1131-4E47-8448-67A90CFC573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4767943" y="3918859"/>
            <a:ext cx="49607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6EE8909-8909-464D-9300-E1F793AD9906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 flipV="1">
            <a:off x="6980854" y="3918858"/>
            <a:ext cx="443205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AF98DCA-DD2A-4DF9-85D4-8167192C354B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>
            <a:off x="8282475" y="4408715"/>
            <a:ext cx="0" cy="5551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51D0BD9-1785-4B99-AC80-BDA02C150ABD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>
            <a:off x="6980854" y="5453746"/>
            <a:ext cx="4432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2749BE4-4BAC-4FC5-BBD2-F0020BFD7201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flipH="1">
            <a:off x="4767943" y="5453746"/>
            <a:ext cx="4960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11B0054-EF5D-4A37-A8E8-22C4DD0FA63F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2555032" y="5453746"/>
            <a:ext cx="4960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A479BA1E-A10C-45E6-A098-D932463FE71D}"/>
              </a:ext>
            </a:extLst>
          </p:cNvPr>
          <p:cNvSpPr/>
          <p:nvPr/>
        </p:nvSpPr>
        <p:spPr>
          <a:xfrm>
            <a:off x="671804" y="1567543"/>
            <a:ext cx="6540759" cy="3079102"/>
          </a:xfrm>
          <a:custGeom>
            <a:avLst/>
            <a:gdLst>
              <a:gd name="connsiteX0" fmla="*/ 0 w 6540759"/>
              <a:gd name="connsiteY0" fmla="*/ 130628 h 3079102"/>
              <a:gd name="connsiteX1" fmla="*/ 18661 w 6540759"/>
              <a:gd name="connsiteY1" fmla="*/ 3069771 h 3079102"/>
              <a:gd name="connsiteX2" fmla="*/ 2146041 w 6540759"/>
              <a:gd name="connsiteY2" fmla="*/ 3079102 h 3079102"/>
              <a:gd name="connsiteX3" fmla="*/ 2155372 w 6540759"/>
              <a:gd name="connsiteY3" fmla="*/ 1623526 h 3079102"/>
              <a:gd name="connsiteX4" fmla="*/ 6540759 w 6540759"/>
              <a:gd name="connsiteY4" fmla="*/ 1632857 h 3079102"/>
              <a:gd name="connsiteX5" fmla="*/ 6531429 w 6540759"/>
              <a:gd name="connsiteY5" fmla="*/ 0 h 3079102"/>
              <a:gd name="connsiteX6" fmla="*/ 27992 w 6540759"/>
              <a:gd name="connsiteY6" fmla="*/ 9330 h 3079102"/>
              <a:gd name="connsiteX7" fmla="*/ 0 w 6540759"/>
              <a:gd name="connsiteY7" fmla="*/ 130628 h 30791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40759" h="3079102">
                <a:moveTo>
                  <a:pt x="0" y="130628"/>
                </a:moveTo>
                <a:lnTo>
                  <a:pt x="18661" y="3069771"/>
                </a:lnTo>
                <a:lnTo>
                  <a:pt x="2146041" y="3079102"/>
                </a:lnTo>
                <a:cubicBezTo>
                  <a:pt x="2149151" y="2593910"/>
                  <a:pt x="2152262" y="2108718"/>
                  <a:pt x="2155372" y="1623526"/>
                </a:cubicBezTo>
                <a:lnTo>
                  <a:pt x="6540759" y="1632857"/>
                </a:lnTo>
                <a:lnTo>
                  <a:pt x="6531429" y="0"/>
                </a:lnTo>
                <a:lnTo>
                  <a:pt x="27992" y="9330"/>
                </a:lnTo>
                <a:lnTo>
                  <a:pt x="0" y="130628"/>
                </a:lnTo>
                <a:close/>
              </a:path>
            </a:pathLst>
          </a:custGeom>
          <a:noFill/>
          <a:ln w="28575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2E8C2A3-C550-437B-B2FB-A2B594D39CE1}"/>
              </a:ext>
            </a:extLst>
          </p:cNvPr>
          <p:cNvSpPr txBox="1"/>
          <p:nvPr/>
        </p:nvSpPr>
        <p:spPr>
          <a:xfrm>
            <a:off x="3471746" y="1540240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HB-100</a:t>
            </a:r>
          </a:p>
        </p:txBody>
      </p:sp>
    </p:spTree>
    <p:extLst>
      <p:ext uri="{BB962C8B-B14F-4D97-AF65-F5344CB8AC3E}">
        <p14:creationId xmlns:p14="http://schemas.microsoft.com/office/powerpoint/2010/main" val="3873797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B8FE8-0527-46E1-86A1-A52D4110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Diagram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3B1080-F3B2-49BD-AEA8-144450520614}"/>
              </a:ext>
            </a:extLst>
          </p:cNvPr>
          <p:cNvSpPr/>
          <p:nvPr/>
        </p:nvSpPr>
        <p:spPr>
          <a:xfrm>
            <a:off x="5264022" y="1894114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Waveform Generation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61642C-0F9B-4D77-AE7C-5E01C5582AA9}"/>
              </a:ext>
            </a:extLst>
          </p:cNvPr>
          <p:cNvSpPr/>
          <p:nvPr/>
        </p:nvSpPr>
        <p:spPr>
          <a:xfrm>
            <a:off x="3051111" y="1894115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T/R Switch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B2A498-9CBD-4D69-AD9E-218E499B0615}"/>
              </a:ext>
            </a:extLst>
          </p:cNvPr>
          <p:cNvSpPr/>
          <p:nvPr/>
        </p:nvSpPr>
        <p:spPr>
          <a:xfrm>
            <a:off x="838200" y="1894116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Antenna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5677A-B9F4-4957-85A3-704A17F6A5B7}"/>
              </a:ext>
            </a:extLst>
          </p:cNvPr>
          <p:cNvSpPr/>
          <p:nvPr/>
        </p:nvSpPr>
        <p:spPr>
          <a:xfrm>
            <a:off x="838200" y="3429000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Down converter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498E5A-EAC3-4100-94FC-C6E316968854}"/>
              </a:ext>
            </a:extLst>
          </p:cNvPr>
          <p:cNvSpPr/>
          <p:nvPr/>
        </p:nvSpPr>
        <p:spPr>
          <a:xfrm>
            <a:off x="7424059" y="3429000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A/D Converter</a:t>
            </a:r>
          </a:p>
          <a:p>
            <a:pPr algn="ctr"/>
            <a:r>
              <a:rPr lang="en-US" dirty="0"/>
              <a:t>(Arduino Mega)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BF567A-A1E6-4E70-B1B9-2B88C66ED543}"/>
              </a:ext>
            </a:extLst>
          </p:cNvPr>
          <p:cNvSpPr/>
          <p:nvPr/>
        </p:nvSpPr>
        <p:spPr>
          <a:xfrm>
            <a:off x="3051111" y="3429002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Amplification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4F1846-4B70-4C9A-9FDE-D30910CEC039}"/>
              </a:ext>
            </a:extLst>
          </p:cNvPr>
          <p:cNvSpPr/>
          <p:nvPr/>
        </p:nvSpPr>
        <p:spPr>
          <a:xfrm>
            <a:off x="5264022" y="3429001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8969F1-1569-4CC4-8CFB-F89CB493B600}"/>
              </a:ext>
            </a:extLst>
          </p:cNvPr>
          <p:cNvSpPr/>
          <p:nvPr/>
        </p:nvSpPr>
        <p:spPr>
          <a:xfrm>
            <a:off x="7424059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Detection / Thresholding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B9EBCE-5288-4963-9087-872A20E86ECF}"/>
              </a:ext>
            </a:extLst>
          </p:cNvPr>
          <p:cNvSpPr/>
          <p:nvPr/>
        </p:nvSpPr>
        <p:spPr>
          <a:xfrm>
            <a:off x="5264022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FFT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2B2A33-40AE-42C1-8973-11AA9A9FF2AE}"/>
              </a:ext>
            </a:extLst>
          </p:cNvPr>
          <p:cNvSpPr/>
          <p:nvPr/>
        </p:nvSpPr>
        <p:spPr>
          <a:xfrm>
            <a:off x="3051111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Velocity Detection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D82862-78AB-418D-AE82-B3E0A33C2C3C}"/>
              </a:ext>
            </a:extLst>
          </p:cNvPr>
          <p:cNvSpPr/>
          <p:nvPr/>
        </p:nvSpPr>
        <p:spPr>
          <a:xfrm>
            <a:off x="838200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Display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1DE07F8-8676-44F4-B51F-0AB594296DF7}"/>
              </a:ext>
            </a:extLst>
          </p:cNvPr>
          <p:cNvCxnSpPr>
            <a:stCxn id="6" idx="3"/>
            <a:endCxn id="5" idx="1"/>
          </p:cNvCxnSpPr>
          <p:nvPr/>
        </p:nvCxnSpPr>
        <p:spPr>
          <a:xfrm flipV="1">
            <a:off x="2555032" y="2383973"/>
            <a:ext cx="496079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29D7CCA-847C-48CA-9BB7-12BF0C5AE96F}"/>
              </a:ext>
            </a:extLst>
          </p:cNvPr>
          <p:cNvCxnSpPr>
            <a:stCxn id="4" idx="1"/>
            <a:endCxn id="5" idx="3"/>
          </p:cNvCxnSpPr>
          <p:nvPr/>
        </p:nvCxnSpPr>
        <p:spPr>
          <a:xfrm flipH="1">
            <a:off x="4767943" y="2383972"/>
            <a:ext cx="49607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63A9DCD-F959-4831-B301-104F776B03C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1696616" y="2873830"/>
            <a:ext cx="2212911" cy="5551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08682F5-F6A4-4CF6-BB36-2441EED1DC51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2555032" y="3918858"/>
            <a:ext cx="496079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5222E59-1131-4E47-8448-67A90CFC573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4767943" y="3918859"/>
            <a:ext cx="49607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6EE8909-8909-464D-9300-E1F793AD9906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 flipV="1">
            <a:off x="6980854" y="3918858"/>
            <a:ext cx="443205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AF98DCA-DD2A-4DF9-85D4-8167192C354B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>
            <a:off x="8282475" y="4408715"/>
            <a:ext cx="0" cy="5551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51D0BD9-1785-4B99-AC80-BDA02C150ABD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>
            <a:off x="6980854" y="5453746"/>
            <a:ext cx="4432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2749BE4-4BAC-4FC5-BBD2-F0020BFD7201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flipH="1">
            <a:off x="4767943" y="5453746"/>
            <a:ext cx="4960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11B0054-EF5D-4A37-A8E8-22C4DD0FA63F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2555032" y="5453746"/>
            <a:ext cx="4960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046CC21C-946B-4906-874E-2298533824B5}"/>
              </a:ext>
            </a:extLst>
          </p:cNvPr>
          <p:cNvSpPr/>
          <p:nvPr/>
        </p:nvSpPr>
        <p:spPr>
          <a:xfrm>
            <a:off x="578498" y="3247054"/>
            <a:ext cx="6634056" cy="1520890"/>
          </a:xfrm>
          <a:prstGeom prst="rect">
            <a:avLst/>
          </a:prstGeom>
          <a:noFill/>
          <a:ln w="28575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04BFA31-C784-47CC-8697-FB2FB6F40B08}"/>
              </a:ext>
            </a:extLst>
          </p:cNvPr>
          <p:cNvSpPr txBox="1"/>
          <p:nvPr/>
        </p:nvSpPr>
        <p:spPr>
          <a:xfrm>
            <a:off x="3457745" y="4408715"/>
            <a:ext cx="98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Receiver</a:t>
            </a:r>
          </a:p>
        </p:txBody>
      </p:sp>
    </p:spTree>
    <p:extLst>
      <p:ext uri="{BB962C8B-B14F-4D97-AF65-F5344CB8AC3E}">
        <p14:creationId xmlns:p14="http://schemas.microsoft.com/office/powerpoint/2010/main" val="990496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B8FE8-0527-46E1-86A1-A52D4110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Diagram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3B1080-F3B2-49BD-AEA8-144450520614}"/>
              </a:ext>
            </a:extLst>
          </p:cNvPr>
          <p:cNvSpPr/>
          <p:nvPr/>
        </p:nvSpPr>
        <p:spPr>
          <a:xfrm>
            <a:off x="5264022" y="1894114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Waveform Generation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61642C-0F9B-4D77-AE7C-5E01C5582AA9}"/>
              </a:ext>
            </a:extLst>
          </p:cNvPr>
          <p:cNvSpPr/>
          <p:nvPr/>
        </p:nvSpPr>
        <p:spPr>
          <a:xfrm>
            <a:off x="3051111" y="1894115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T/R Switch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B2A498-9CBD-4D69-AD9E-218E499B0615}"/>
              </a:ext>
            </a:extLst>
          </p:cNvPr>
          <p:cNvSpPr/>
          <p:nvPr/>
        </p:nvSpPr>
        <p:spPr>
          <a:xfrm>
            <a:off x="838200" y="1894116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Antenna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5677A-B9F4-4957-85A3-704A17F6A5B7}"/>
              </a:ext>
            </a:extLst>
          </p:cNvPr>
          <p:cNvSpPr/>
          <p:nvPr/>
        </p:nvSpPr>
        <p:spPr>
          <a:xfrm>
            <a:off x="838200" y="3429000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Down converter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498E5A-EAC3-4100-94FC-C6E316968854}"/>
              </a:ext>
            </a:extLst>
          </p:cNvPr>
          <p:cNvSpPr/>
          <p:nvPr/>
        </p:nvSpPr>
        <p:spPr>
          <a:xfrm>
            <a:off x="7424059" y="3429000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A/D Converter</a:t>
            </a:r>
          </a:p>
          <a:p>
            <a:pPr algn="ctr"/>
            <a:r>
              <a:rPr lang="en-US" dirty="0"/>
              <a:t>(Arduino Mega)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BF567A-A1E6-4E70-B1B9-2B88C66ED543}"/>
              </a:ext>
            </a:extLst>
          </p:cNvPr>
          <p:cNvSpPr/>
          <p:nvPr/>
        </p:nvSpPr>
        <p:spPr>
          <a:xfrm>
            <a:off x="3051111" y="3429002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Amplification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4F1846-4B70-4C9A-9FDE-D30910CEC039}"/>
              </a:ext>
            </a:extLst>
          </p:cNvPr>
          <p:cNvSpPr/>
          <p:nvPr/>
        </p:nvSpPr>
        <p:spPr>
          <a:xfrm>
            <a:off x="5264022" y="3429001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8969F1-1569-4CC4-8CFB-F89CB493B600}"/>
              </a:ext>
            </a:extLst>
          </p:cNvPr>
          <p:cNvSpPr/>
          <p:nvPr/>
        </p:nvSpPr>
        <p:spPr>
          <a:xfrm>
            <a:off x="7424059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Detection / Thresholding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B9EBCE-5288-4963-9087-872A20E86ECF}"/>
              </a:ext>
            </a:extLst>
          </p:cNvPr>
          <p:cNvSpPr/>
          <p:nvPr/>
        </p:nvSpPr>
        <p:spPr>
          <a:xfrm>
            <a:off x="5264022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FFT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2B2A33-40AE-42C1-8973-11AA9A9FF2AE}"/>
              </a:ext>
            </a:extLst>
          </p:cNvPr>
          <p:cNvSpPr/>
          <p:nvPr/>
        </p:nvSpPr>
        <p:spPr>
          <a:xfrm>
            <a:off x="3051111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Velocity Detection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D82862-78AB-418D-AE82-B3E0A33C2C3C}"/>
              </a:ext>
            </a:extLst>
          </p:cNvPr>
          <p:cNvSpPr/>
          <p:nvPr/>
        </p:nvSpPr>
        <p:spPr>
          <a:xfrm>
            <a:off x="838200" y="4963888"/>
            <a:ext cx="1716832" cy="9797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Display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1DE07F8-8676-44F4-B51F-0AB594296DF7}"/>
              </a:ext>
            </a:extLst>
          </p:cNvPr>
          <p:cNvCxnSpPr>
            <a:stCxn id="6" idx="3"/>
            <a:endCxn id="5" idx="1"/>
          </p:cNvCxnSpPr>
          <p:nvPr/>
        </p:nvCxnSpPr>
        <p:spPr>
          <a:xfrm flipV="1">
            <a:off x="2555032" y="2383973"/>
            <a:ext cx="496079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29D7CCA-847C-48CA-9BB7-12BF0C5AE96F}"/>
              </a:ext>
            </a:extLst>
          </p:cNvPr>
          <p:cNvCxnSpPr>
            <a:stCxn id="4" idx="1"/>
            <a:endCxn id="5" idx="3"/>
          </p:cNvCxnSpPr>
          <p:nvPr/>
        </p:nvCxnSpPr>
        <p:spPr>
          <a:xfrm flipH="1">
            <a:off x="4767943" y="2383972"/>
            <a:ext cx="49607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63A9DCD-F959-4831-B301-104F776B03CA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1696616" y="2873830"/>
            <a:ext cx="2212911" cy="5551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08682F5-F6A4-4CF6-BB36-2441EED1DC51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2555032" y="3918858"/>
            <a:ext cx="496079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5222E59-1131-4E47-8448-67A90CFC5739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4767943" y="3918859"/>
            <a:ext cx="49607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6EE8909-8909-464D-9300-E1F793AD9906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 flipV="1">
            <a:off x="6980854" y="3918858"/>
            <a:ext cx="443205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AF98DCA-DD2A-4DF9-85D4-8167192C354B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>
            <a:off x="8282475" y="4408715"/>
            <a:ext cx="0" cy="5551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51D0BD9-1785-4B99-AC80-BDA02C150ABD}"/>
              </a:ext>
            </a:extLst>
          </p:cNvPr>
          <p:cNvCxnSpPr>
            <a:cxnSpLocks/>
            <a:stCxn id="11" idx="1"/>
            <a:endCxn id="12" idx="3"/>
          </p:cNvCxnSpPr>
          <p:nvPr/>
        </p:nvCxnSpPr>
        <p:spPr>
          <a:xfrm flipH="1">
            <a:off x="6980854" y="5453746"/>
            <a:ext cx="44320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2749BE4-4BAC-4FC5-BBD2-F0020BFD7201}"/>
              </a:ext>
            </a:extLst>
          </p:cNvPr>
          <p:cNvCxnSpPr>
            <a:cxnSpLocks/>
            <a:stCxn id="12" idx="1"/>
            <a:endCxn id="13" idx="3"/>
          </p:cNvCxnSpPr>
          <p:nvPr/>
        </p:nvCxnSpPr>
        <p:spPr>
          <a:xfrm flipH="1">
            <a:off x="4767943" y="5453746"/>
            <a:ext cx="4960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11B0054-EF5D-4A37-A8E8-22C4DD0FA63F}"/>
              </a:ext>
            </a:extLst>
          </p:cNvPr>
          <p:cNvCxnSpPr>
            <a:cxnSpLocks/>
            <a:stCxn id="13" idx="1"/>
            <a:endCxn id="14" idx="3"/>
          </p:cNvCxnSpPr>
          <p:nvPr/>
        </p:nvCxnSpPr>
        <p:spPr>
          <a:xfrm flipH="1">
            <a:off x="2555032" y="5453746"/>
            <a:ext cx="4960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905FBCD-71CC-425D-AD06-FED615B2D7E3}"/>
              </a:ext>
            </a:extLst>
          </p:cNvPr>
          <p:cNvSpPr/>
          <p:nvPr/>
        </p:nvSpPr>
        <p:spPr>
          <a:xfrm>
            <a:off x="578498" y="4833255"/>
            <a:ext cx="8817404" cy="1756970"/>
          </a:xfrm>
          <a:prstGeom prst="rect">
            <a:avLst/>
          </a:prstGeom>
          <a:noFill/>
          <a:ln w="28575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87F4BD4-803C-4C82-B2FB-A73725446351}"/>
              </a:ext>
            </a:extLst>
          </p:cNvPr>
          <p:cNvSpPr txBox="1"/>
          <p:nvPr/>
        </p:nvSpPr>
        <p:spPr>
          <a:xfrm>
            <a:off x="4578201" y="6096151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DSP</a:t>
            </a:r>
          </a:p>
        </p:txBody>
      </p:sp>
    </p:spTree>
    <p:extLst>
      <p:ext uri="{BB962C8B-B14F-4D97-AF65-F5344CB8AC3E}">
        <p14:creationId xmlns:p14="http://schemas.microsoft.com/office/powerpoint/2010/main" val="1324037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A1151-D324-45D4-A0F8-F426D3F17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HB-100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A7410C5-9130-4D70-A86B-F493FB0959EF}"/>
              </a:ext>
            </a:extLst>
          </p:cNvPr>
          <p:cNvCxnSpPr/>
          <p:nvPr/>
        </p:nvCxnSpPr>
        <p:spPr>
          <a:xfrm flipH="1" flipV="1">
            <a:off x="3631261" y="2218172"/>
            <a:ext cx="467142" cy="1311"/>
          </a:xfrm>
          <a:prstGeom prst="line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A6E4A04-7459-49EC-BEFF-4B87BD677AFB}"/>
              </a:ext>
            </a:extLst>
          </p:cNvPr>
          <p:cNvCxnSpPr/>
          <p:nvPr/>
        </p:nvCxnSpPr>
        <p:spPr>
          <a:xfrm flipH="1" flipV="1">
            <a:off x="3702490" y="3442267"/>
            <a:ext cx="467142" cy="1311"/>
          </a:xfrm>
          <a:prstGeom prst="line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BDFE4C6-87CD-43AE-9BB5-77B218B5E1EE}"/>
              </a:ext>
            </a:extLst>
          </p:cNvPr>
          <p:cNvCxnSpPr/>
          <p:nvPr/>
        </p:nvCxnSpPr>
        <p:spPr>
          <a:xfrm flipH="1" flipV="1">
            <a:off x="3510185" y="4495472"/>
            <a:ext cx="467142" cy="1311"/>
          </a:xfrm>
          <a:prstGeom prst="line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839F5A77-1284-46D8-9599-0431499D7AAC}"/>
              </a:ext>
            </a:extLst>
          </p:cNvPr>
          <p:cNvGrpSpPr/>
          <p:nvPr/>
        </p:nvGrpSpPr>
        <p:grpSpPr>
          <a:xfrm>
            <a:off x="838199" y="1407668"/>
            <a:ext cx="4238889" cy="5140807"/>
            <a:chOff x="734583" y="1463003"/>
            <a:chExt cx="3741302" cy="453734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CB3A052-8D8B-4274-B0B6-A39F9F2A89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34583" y="2653222"/>
              <a:ext cx="3741301" cy="104277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4A968AE-77AF-426F-81E5-2F7B685CCB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34583" y="3857886"/>
              <a:ext cx="3741301" cy="95224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5C70FFD-A57F-4CC9-B77F-8F2A5B4BF2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34584" y="1463003"/>
              <a:ext cx="3741301" cy="102833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D33C8E1-F8A5-4B6B-BB7B-1EA0CB0A3D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34583" y="4972019"/>
              <a:ext cx="3741301" cy="1028331"/>
            </a:xfrm>
            <a:prstGeom prst="rect">
              <a:avLst/>
            </a:prstGeom>
          </p:spPr>
        </p:pic>
      </p:grp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243DF6B-3A73-42CE-B4A9-75CBE6F02955}"/>
              </a:ext>
            </a:extLst>
          </p:cNvPr>
          <p:cNvSpPr txBox="1">
            <a:spLocks/>
          </p:cNvSpPr>
          <p:nvPr/>
        </p:nvSpPr>
        <p:spPr>
          <a:xfrm>
            <a:off x="5640675" y="1407668"/>
            <a:ext cx="6041252" cy="4267200"/>
          </a:xfrm>
          <a:prstGeom prst="rect">
            <a:avLst/>
          </a:prstGeom>
        </p:spPr>
        <p:txBody>
          <a:bodyPr/>
          <a:lstStyle>
            <a:lvl1pPr marL="223838" indent="-223838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8788" indent="-238125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153988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5988" indent="-233363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87438" indent="-169863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800" dirty="0"/>
              <a:t>Radar sends out a pulse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/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Pulse hits and reflects off of target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/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Radar receives reflected pulse</a:t>
            </a:r>
          </a:p>
          <a:p>
            <a:pPr marL="457200" indent="-457200">
              <a:buFont typeface="+mj-lt"/>
              <a:buAutoNum type="arabicPeriod"/>
            </a:pPr>
            <a:endParaRPr lang="en-US" sz="2800" dirty="0"/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Measures frequency shift (doppler shift) to determine velocity of target</a:t>
            </a:r>
          </a:p>
        </p:txBody>
      </p:sp>
    </p:spTree>
    <p:extLst>
      <p:ext uri="{BB962C8B-B14F-4D97-AF65-F5344CB8AC3E}">
        <p14:creationId xmlns:p14="http://schemas.microsoft.com/office/powerpoint/2010/main" val="3981092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allaboutcircuits.com/uploads/articles/Lee_doppler_4.jpg">
            <a:extLst>
              <a:ext uri="{FF2B5EF4-FFF2-40B4-BE49-F238E27FC236}">
                <a16:creationId xmlns:a16="http://schemas.microsoft.com/office/drawing/2014/main" id="{1F831BC7-03FB-4082-B200-47DFFCF81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3807" y="1614390"/>
            <a:ext cx="4848193" cy="3629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E519171-0587-42AB-9CC6-767D5397A9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900" y="0"/>
            <a:ext cx="71667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60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93</TotalTime>
  <Words>355</Words>
  <Application>Microsoft Office PowerPoint</Application>
  <PresentationFormat>Widescreen</PresentationFormat>
  <Paragraphs>90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Doppler Radar</vt:lpstr>
      <vt:lpstr>Requirements</vt:lpstr>
      <vt:lpstr>Specifications</vt:lpstr>
      <vt:lpstr>Block Diagram</vt:lpstr>
      <vt:lpstr>Block Diagram</vt:lpstr>
      <vt:lpstr>Block Diagram</vt:lpstr>
      <vt:lpstr>Block Diagram</vt:lpstr>
      <vt:lpstr>HB-100</vt:lpstr>
      <vt:lpstr>PowerPoint Presentation</vt:lpstr>
      <vt:lpstr>Signal Conditioning</vt:lpstr>
      <vt:lpstr>Target and Velocity Detection</vt:lpstr>
      <vt:lpstr>Tracking</vt:lpstr>
      <vt:lpstr>Results</vt:lpstr>
      <vt:lpstr>Results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Doppler Radar</dc:title>
  <dc:creator>Ryan Gill</dc:creator>
  <cp:lastModifiedBy>Ryan Gill</cp:lastModifiedBy>
  <cp:revision>20</cp:revision>
  <dcterms:created xsi:type="dcterms:W3CDTF">2019-05-05T23:02:35Z</dcterms:created>
  <dcterms:modified xsi:type="dcterms:W3CDTF">2019-05-06T15:16:25Z</dcterms:modified>
</cp:coreProperties>
</file>

<file path=docProps/thumbnail.jpeg>
</file>